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3" r:id="rId3"/>
    <p:sldId id="258" r:id="rId4"/>
    <p:sldId id="259" r:id="rId5"/>
    <p:sldId id="260" r:id="rId6"/>
    <p:sldId id="261" r:id="rId7"/>
    <p:sldId id="262" r:id="rId8"/>
    <p:sldId id="264" r:id="rId9"/>
    <p:sldId id="270"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eny siu" initials="ts" lastIdx="1" clrIdx="0">
    <p:extLst>
      <p:ext uri="{19B8F6BF-5375-455C-9EA6-DF929625EA0E}">
        <p15:presenceInfo xmlns:p15="http://schemas.microsoft.com/office/powerpoint/2012/main" userId="2333afd2ae97dc1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9" autoAdjust="0"/>
    <p:restoredTop sz="94660"/>
  </p:normalViewPr>
  <p:slideViewPr>
    <p:cSldViewPr snapToGrid="0">
      <p:cViewPr varScale="1">
        <p:scale>
          <a:sx n="73" d="100"/>
          <a:sy n="73" d="100"/>
        </p:scale>
        <p:origin x="69" y="4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標題與輔助字幕">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zh-TW" altLang="en-US"/>
              <a:t>按一下以編輯母片標題樣式</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B61BEF0D-F0BB-DE4B-95CE-6DB70DBA9567}" type="datetimeFigureOut">
              <a:rPr lang="en-US" dirty="0"/>
              <a:pPr/>
              <a:t>5/1/2019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引述 (含輔助字幕)">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TW" altLang="en-US"/>
              <a:t>按一下以編輯母片標題樣式</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TW" altLang="en-US"/>
              <a:t>按一下以編輯母片文字樣式</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B61BEF0D-F0BB-DE4B-95CE-6DB70DBA9567}" type="datetimeFigureOut">
              <a:rPr lang="en-US" dirty="0"/>
              <a:pPr/>
              <a:t>5/1/2019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zh-TW" altLang="en-US"/>
              <a:t>按一下以編輯母片標題樣式</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B61BEF0D-F0BB-DE4B-95CE-6DB70DBA9567}" type="datetimeFigureOut">
              <a:rPr lang="en-US" dirty="0"/>
              <a:pPr/>
              <a:t>5/1/2019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述名片">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TW" altLang="en-US"/>
              <a:t>按一下以編輯母片標題樣式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TW" altLang="en-US"/>
              <a:t>按一下以編輯母片文字樣式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B61BEF0D-F0BB-DE4B-95CE-6DB70DBA9567}" type="datetimeFigureOut">
              <a:rPr lang="en-US" dirty="0"/>
              <a:pPr/>
              <a:t>5/1/2019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是非題">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zh-TW" altLang="en-US"/>
              <a:t>按一下以編輯母片標題樣式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TW" altLang="en-US"/>
              <a:t>按一下以編輯母片文字樣式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B61BEF0D-F0BB-DE4B-95CE-6DB70DBA9567}" type="datetimeFigureOut">
              <a:rPr lang="en-US" dirty="0"/>
              <a:pPr/>
              <a:t>5/1/2019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5/1/2019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zh-TW" altLang="en-US"/>
              <a:t>按一下以編輯母片標題樣式</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B61BEF0D-F0BB-DE4B-95CE-6DB70DBA9567}" type="datetimeFigureOut">
              <a:rPr lang="en-US" dirty="0"/>
              <a:pPr/>
              <a:t>5/1/2019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5/1/2019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5/1/2019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5/1/2019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zh-TW" altLang="en-US"/>
              <a:t>按一下以編輯母片標題樣式</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42A54C80-263E-416B-A8E0-580EDEADCBDC}" type="datetimeFigureOut">
              <a:rPr lang="en-US" dirty="0"/>
              <a:t>5/1/2019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B61BEF0D-F0BB-DE4B-95CE-6DB70DBA9567}" type="datetimeFigureOut">
              <a:rPr lang="en-US" dirty="0"/>
              <a:pPr/>
              <a:t>5/1/2019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5/1/2019</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4EA7930-4971-4DD0-B88B-7B9EFAEC7710}"/>
              </a:ext>
            </a:extLst>
          </p:cNvPr>
          <p:cNvSpPr>
            <a:spLocks noGrp="1"/>
          </p:cNvSpPr>
          <p:nvPr>
            <p:ph type="ctrTitle"/>
          </p:nvPr>
        </p:nvSpPr>
        <p:spPr/>
        <p:txBody>
          <a:bodyPr/>
          <a:lstStyle/>
          <a:p>
            <a:r>
              <a:rPr lang="en-US" altLang="zh-HK" b="1" dirty="0"/>
              <a:t>The Battle of Neighborhoods</a:t>
            </a:r>
            <a:br>
              <a:rPr lang="en-US" altLang="zh-HK" b="1" dirty="0"/>
            </a:br>
            <a:endParaRPr lang="zh-HK" altLang="en-US" dirty="0"/>
          </a:p>
        </p:txBody>
      </p:sp>
      <p:sp>
        <p:nvSpPr>
          <p:cNvPr id="3" name="副標題 2">
            <a:extLst>
              <a:ext uri="{FF2B5EF4-FFF2-40B4-BE49-F238E27FC236}">
                <a16:creationId xmlns:a16="http://schemas.microsoft.com/office/drawing/2014/main" id="{C0CF2422-9F43-47D0-9C8F-A146016B3B50}"/>
              </a:ext>
            </a:extLst>
          </p:cNvPr>
          <p:cNvSpPr>
            <a:spLocks noGrp="1"/>
          </p:cNvSpPr>
          <p:nvPr>
            <p:ph type="subTitle" idx="1"/>
          </p:nvPr>
        </p:nvSpPr>
        <p:spPr/>
        <p:txBody>
          <a:bodyPr>
            <a:noAutofit/>
          </a:bodyPr>
          <a:lstStyle/>
          <a:p>
            <a:r>
              <a:rPr lang="en-US" altLang="zh-HK" sz="3600" dirty="0"/>
              <a:t>Hong Kong vs Singapore: Where to open a restaurant/coffee shop?</a:t>
            </a:r>
            <a:endParaRPr lang="zh-TW" altLang="zh-HK" sz="3600" dirty="0"/>
          </a:p>
        </p:txBody>
      </p:sp>
    </p:spTree>
    <p:extLst>
      <p:ext uri="{BB962C8B-B14F-4D97-AF65-F5344CB8AC3E}">
        <p14:creationId xmlns:p14="http://schemas.microsoft.com/office/powerpoint/2010/main" val="39308902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722A1AF-8AD1-449D-B890-B94F7F67150B}"/>
              </a:ext>
            </a:extLst>
          </p:cNvPr>
          <p:cNvSpPr>
            <a:spLocks noGrp="1"/>
          </p:cNvSpPr>
          <p:nvPr>
            <p:ph type="title"/>
          </p:nvPr>
        </p:nvSpPr>
        <p:spPr/>
        <p:txBody>
          <a:bodyPr/>
          <a:lstStyle/>
          <a:p>
            <a:r>
              <a:rPr lang="en-US" altLang="zh-HK" b="1" dirty="0"/>
              <a:t>Non-Starbucks around Downtown Core, Singapore</a:t>
            </a:r>
            <a:endParaRPr lang="zh-HK" altLang="en-US" dirty="0"/>
          </a:p>
        </p:txBody>
      </p:sp>
      <p:pic>
        <p:nvPicPr>
          <p:cNvPr id="5" name="內容版面配置區 4">
            <a:extLst>
              <a:ext uri="{FF2B5EF4-FFF2-40B4-BE49-F238E27FC236}">
                <a16:creationId xmlns:a16="http://schemas.microsoft.com/office/drawing/2014/main" id="{0A59556C-6A50-47B5-9368-0D4489EB68A8}"/>
              </a:ext>
            </a:extLst>
          </p:cNvPr>
          <p:cNvPicPr>
            <a:picLocks noGrp="1"/>
          </p:cNvPicPr>
          <p:nvPr>
            <p:ph idx="1"/>
          </p:nvPr>
        </p:nvPicPr>
        <p:blipFill>
          <a:blip r:embed="rId2"/>
          <a:stretch>
            <a:fillRect/>
          </a:stretch>
        </p:blipFill>
        <p:spPr>
          <a:xfrm>
            <a:off x="2849882" y="2160588"/>
            <a:ext cx="4252274" cy="3881437"/>
          </a:xfrm>
          <a:prstGeom prst="rect">
            <a:avLst/>
          </a:prstGeom>
        </p:spPr>
      </p:pic>
    </p:spTree>
    <p:extLst>
      <p:ext uri="{BB962C8B-B14F-4D97-AF65-F5344CB8AC3E}">
        <p14:creationId xmlns:p14="http://schemas.microsoft.com/office/powerpoint/2010/main" val="16868066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722A1AF-8AD1-449D-B890-B94F7F67150B}"/>
              </a:ext>
            </a:extLst>
          </p:cNvPr>
          <p:cNvSpPr>
            <a:spLocks noGrp="1"/>
          </p:cNvSpPr>
          <p:nvPr>
            <p:ph type="title"/>
          </p:nvPr>
        </p:nvSpPr>
        <p:spPr/>
        <p:txBody>
          <a:bodyPr/>
          <a:lstStyle/>
          <a:p>
            <a:r>
              <a:rPr lang="en-US" altLang="zh-HK" b="1" dirty="0"/>
              <a:t>Discussion and Conclusion</a:t>
            </a:r>
            <a:endParaRPr lang="zh-HK" altLang="en-US" dirty="0"/>
          </a:p>
        </p:txBody>
      </p:sp>
      <p:sp>
        <p:nvSpPr>
          <p:cNvPr id="3" name="內容版面配置區 2">
            <a:extLst>
              <a:ext uri="{FF2B5EF4-FFF2-40B4-BE49-F238E27FC236}">
                <a16:creationId xmlns:a16="http://schemas.microsoft.com/office/drawing/2014/main" id="{BCCCF721-FF4A-41E2-ACA0-A1E7FFB58481}"/>
              </a:ext>
            </a:extLst>
          </p:cNvPr>
          <p:cNvSpPr>
            <a:spLocks noGrp="1"/>
          </p:cNvSpPr>
          <p:nvPr>
            <p:ph idx="1"/>
          </p:nvPr>
        </p:nvSpPr>
        <p:spPr/>
        <p:txBody>
          <a:bodyPr/>
          <a:lstStyle/>
          <a:p>
            <a:r>
              <a:rPr lang="en-US" altLang="zh-HK" dirty="0"/>
              <a:t>Singapore ticks both boxes for offering a wide selection of ethnic cuisines and better prospects for survival in face of dominance by Starbucks </a:t>
            </a:r>
          </a:p>
          <a:p>
            <a:r>
              <a:rPr lang="en-US" altLang="zh-HK" dirty="0"/>
              <a:t>High rents for shops in Hong Kong may account for the results, relevant data may be incorporated for further analysis</a:t>
            </a:r>
          </a:p>
          <a:p>
            <a:r>
              <a:rPr lang="en-US" altLang="zh-HK" dirty="0"/>
              <a:t>not fully representative of the coffee shop business in both cities (e.g. many non-Starbucks coffee shops can be spotted around Central within the Central and Western district)</a:t>
            </a:r>
          </a:p>
        </p:txBody>
      </p:sp>
    </p:spTree>
    <p:extLst>
      <p:ext uri="{BB962C8B-B14F-4D97-AF65-F5344CB8AC3E}">
        <p14:creationId xmlns:p14="http://schemas.microsoft.com/office/powerpoint/2010/main" val="37802465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397396B-8A70-4E6D-B130-254394710B6F}"/>
              </a:ext>
            </a:extLst>
          </p:cNvPr>
          <p:cNvSpPr>
            <a:spLocks noGrp="1"/>
          </p:cNvSpPr>
          <p:nvPr>
            <p:ph type="title"/>
          </p:nvPr>
        </p:nvSpPr>
        <p:spPr/>
        <p:txBody>
          <a:bodyPr>
            <a:normAutofit fontScale="90000"/>
          </a:bodyPr>
          <a:lstStyle/>
          <a:p>
            <a:r>
              <a:rPr lang="en-US" altLang="zh-HK" b="1" dirty="0"/>
              <a:t>Introduction -</a:t>
            </a:r>
            <a:r>
              <a:rPr lang="en-US" altLang="zh-HK" dirty="0"/>
              <a:t>Hong Kong vs Singapore: Where to open a restaurant/coffee shop?</a:t>
            </a:r>
            <a:br>
              <a:rPr lang="zh-TW" altLang="zh-HK" dirty="0"/>
            </a:br>
            <a:br>
              <a:rPr lang="en-US" altLang="zh-HK" b="1" dirty="0"/>
            </a:br>
            <a:endParaRPr lang="zh-HK" altLang="en-US" dirty="0"/>
          </a:p>
        </p:txBody>
      </p:sp>
      <p:sp>
        <p:nvSpPr>
          <p:cNvPr id="3" name="內容版面配置區 2">
            <a:extLst>
              <a:ext uri="{FF2B5EF4-FFF2-40B4-BE49-F238E27FC236}">
                <a16:creationId xmlns:a16="http://schemas.microsoft.com/office/drawing/2014/main" id="{7571D9EA-5BC0-4D73-B84D-4EABEA842382}"/>
              </a:ext>
            </a:extLst>
          </p:cNvPr>
          <p:cNvSpPr>
            <a:spLocks noGrp="1"/>
          </p:cNvSpPr>
          <p:nvPr>
            <p:ph idx="1"/>
          </p:nvPr>
        </p:nvSpPr>
        <p:spPr/>
        <p:txBody>
          <a:bodyPr>
            <a:normAutofit/>
          </a:bodyPr>
          <a:lstStyle/>
          <a:p>
            <a:r>
              <a:rPr lang="en-US" altLang="zh-HK" dirty="0"/>
              <a:t>Hong Kong and Singapore, two of the major competitors in Asia economically, have been vying for the top spot in various global economic ranking indicators. To name a few:</a:t>
            </a:r>
          </a:p>
          <a:p>
            <a:r>
              <a:rPr lang="en-US" altLang="zh-HK" b="1" dirty="0"/>
              <a:t>Fraser Institute’s annual Economic Freedom of the World report</a:t>
            </a:r>
            <a:r>
              <a:rPr lang="en-US" altLang="zh-HK" dirty="0"/>
              <a:t>, Hong Kong(1)and Singapore(2) are once again the most economically free jurisdictions in the world, occupying the top two spots.</a:t>
            </a:r>
          </a:p>
          <a:p>
            <a:r>
              <a:rPr lang="en-US" altLang="zh-HK" b="1" dirty="0"/>
              <a:t>IMD World Competitiveness Yearbook 2018</a:t>
            </a:r>
            <a:r>
              <a:rPr lang="en-US" altLang="zh-HK" dirty="0"/>
              <a:t>, The United States returns to the first spot, followed by Hong Kong(2), Singapore(3), the Netherlands and Switzerland.</a:t>
            </a:r>
          </a:p>
          <a:p>
            <a:r>
              <a:rPr lang="en-US" altLang="zh-HK" b="1" dirty="0"/>
              <a:t>World Economic Forum's Global Competitiveness Report 2018</a:t>
            </a:r>
            <a:r>
              <a:rPr lang="en-US" altLang="zh-HK" dirty="0"/>
              <a:t>, Singapore ranks 2nd while Hong Kong trails by 5 spots at 7th.</a:t>
            </a:r>
          </a:p>
          <a:p>
            <a:endParaRPr lang="zh-HK" altLang="en-US" dirty="0"/>
          </a:p>
        </p:txBody>
      </p:sp>
    </p:spTree>
    <p:extLst>
      <p:ext uri="{BB962C8B-B14F-4D97-AF65-F5344CB8AC3E}">
        <p14:creationId xmlns:p14="http://schemas.microsoft.com/office/powerpoint/2010/main" val="32758153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397396B-8A70-4E6D-B130-254394710B6F}"/>
              </a:ext>
            </a:extLst>
          </p:cNvPr>
          <p:cNvSpPr>
            <a:spLocks noGrp="1"/>
          </p:cNvSpPr>
          <p:nvPr>
            <p:ph type="title"/>
          </p:nvPr>
        </p:nvSpPr>
        <p:spPr/>
        <p:txBody>
          <a:bodyPr>
            <a:normAutofit/>
          </a:bodyPr>
          <a:lstStyle/>
          <a:p>
            <a:r>
              <a:rPr lang="en-US" altLang="zh-HK" b="1" dirty="0"/>
              <a:t>Problem</a:t>
            </a:r>
            <a:endParaRPr lang="zh-HK" altLang="en-US" dirty="0"/>
          </a:p>
        </p:txBody>
      </p:sp>
      <p:sp>
        <p:nvSpPr>
          <p:cNvPr id="3" name="內容版面配置區 2">
            <a:extLst>
              <a:ext uri="{FF2B5EF4-FFF2-40B4-BE49-F238E27FC236}">
                <a16:creationId xmlns:a16="http://schemas.microsoft.com/office/drawing/2014/main" id="{7571D9EA-5BC0-4D73-B84D-4EABEA842382}"/>
              </a:ext>
            </a:extLst>
          </p:cNvPr>
          <p:cNvSpPr>
            <a:spLocks noGrp="1"/>
          </p:cNvSpPr>
          <p:nvPr>
            <p:ph idx="1"/>
          </p:nvPr>
        </p:nvSpPr>
        <p:spPr/>
        <p:txBody>
          <a:bodyPr/>
          <a:lstStyle/>
          <a:p>
            <a:r>
              <a:rPr lang="en-US" altLang="zh-HK" sz="3200" dirty="0"/>
              <a:t>When it comes to a practical problem for a restaurant/coffee shop owner in any places of the world, when considering</a:t>
            </a:r>
            <a:r>
              <a:rPr lang="en-US" altLang="zh-HK" sz="3200" b="1" dirty="0"/>
              <a:t> where to open a new business around the city center</a:t>
            </a:r>
            <a:r>
              <a:rPr lang="en-US" altLang="zh-HK" sz="3200" dirty="0"/>
              <a:t> of these two places renowned for the ease of starting an operation, which city should he/she choose? </a:t>
            </a:r>
            <a:endParaRPr lang="zh-TW" altLang="zh-HK" sz="3200" dirty="0"/>
          </a:p>
          <a:p>
            <a:endParaRPr lang="zh-HK" altLang="en-US" dirty="0"/>
          </a:p>
        </p:txBody>
      </p:sp>
    </p:spTree>
    <p:extLst>
      <p:ext uri="{BB962C8B-B14F-4D97-AF65-F5344CB8AC3E}">
        <p14:creationId xmlns:p14="http://schemas.microsoft.com/office/powerpoint/2010/main" val="28921584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397396B-8A70-4E6D-B130-254394710B6F}"/>
              </a:ext>
            </a:extLst>
          </p:cNvPr>
          <p:cNvSpPr>
            <a:spLocks noGrp="1"/>
          </p:cNvSpPr>
          <p:nvPr>
            <p:ph type="title"/>
          </p:nvPr>
        </p:nvSpPr>
        <p:spPr/>
        <p:txBody>
          <a:bodyPr/>
          <a:lstStyle/>
          <a:p>
            <a:r>
              <a:rPr lang="en-US" altLang="zh-HK" b="1" dirty="0"/>
              <a:t>Data acquisition and cleaning</a:t>
            </a:r>
            <a:endParaRPr lang="zh-HK" altLang="en-US" dirty="0"/>
          </a:p>
        </p:txBody>
      </p:sp>
      <p:sp>
        <p:nvSpPr>
          <p:cNvPr id="3" name="內容版面配置區 2">
            <a:extLst>
              <a:ext uri="{FF2B5EF4-FFF2-40B4-BE49-F238E27FC236}">
                <a16:creationId xmlns:a16="http://schemas.microsoft.com/office/drawing/2014/main" id="{7571D9EA-5BC0-4D73-B84D-4EABEA842382}"/>
              </a:ext>
            </a:extLst>
          </p:cNvPr>
          <p:cNvSpPr>
            <a:spLocks noGrp="1"/>
          </p:cNvSpPr>
          <p:nvPr>
            <p:ph idx="1"/>
          </p:nvPr>
        </p:nvSpPr>
        <p:spPr/>
        <p:txBody>
          <a:bodyPr/>
          <a:lstStyle/>
          <a:p>
            <a:r>
              <a:rPr lang="en-US" altLang="zh-HK" sz="2400" dirty="0"/>
              <a:t>The data is acquired from Foursquare by collecting the information of 100 venues within the 500 meter-radius of the city centers of Central, Hong Kong and Downtown Core, Singapore </a:t>
            </a:r>
          </a:p>
          <a:p>
            <a:r>
              <a:rPr lang="en-US" altLang="zh-HK" sz="2400" dirty="0"/>
              <a:t>Only venues categorized as “restaurant” are selected to compare the variety of restaurants in both areas. To further explore the dominance of global coffee shop chain in both places, locations of Starbucks around the city centers are fetched also by using Foursquare</a:t>
            </a:r>
            <a:endParaRPr lang="zh-TW" altLang="zh-HK" sz="2400" dirty="0"/>
          </a:p>
          <a:p>
            <a:endParaRPr lang="zh-HK" altLang="en-US" dirty="0"/>
          </a:p>
        </p:txBody>
      </p:sp>
    </p:spTree>
    <p:extLst>
      <p:ext uri="{BB962C8B-B14F-4D97-AF65-F5344CB8AC3E}">
        <p14:creationId xmlns:p14="http://schemas.microsoft.com/office/powerpoint/2010/main" val="29427882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397396B-8A70-4E6D-B130-254394710B6F}"/>
              </a:ext>
            </a:extLst>
          </p:cNvPr>
          <p:cNvSpPr>
            <a:spLocks noGrp="1"/>
          </p:cNvSpPr>
          <p:nvPr>
            <p:ph type="title"/>
          </p:nvPr>
        </p:nvSpPr>
        <p:spPr/>
        <p:txBody>
          <a:bodyPr/>
          <a:lstStyle/>
          <a:p>
            <a:r>
              <a:rPr lang="en-US" altLang="zh-HK" b="1" dirty="0"/>
              <a:t>Exploratory Data Analysis and Results </a:t>
            </a:r>
            <a:br>
              <a:rPr lang="zh-TW" altLang="zh-HK" dirty="0"/>
            </a:br>
            <a:endParaRPr lang="zh-HK" altLang="en-US" dirty="0"/>
          </a:p>
        </p:txBody>
      </p:sp>
      <p:sp>
        <p:nvSpPr>
          <p:cNvPr id="3" name="內容版面配置區 2">
            <a:extLst>
              <a:ext uri="{FF2B5EF4-FFF2-40B4-BE49-F238E27FC236}">
                <a16:creationId xmlns:a16="http://schemas.microsoft.com/office/drawing/2014/main" id="{7571D9EA-5BC0-4D73-B84D-4EABEA842382}"/>
              </a:ext>
            </a:extLst>
          </p:cNvPr>
          <p:cNvSpPr>
            <a:spLocks noGrp="1"/>
          </p:cNvSpPr>
          <p:nvPr>
            <p:ph idx="1"/>
          </p:nvPr>
        </p:nvSpPr>
        <p:spPr/>
        <p:txBody>
          <a:bodyPr/>
          <a:lstStyle/>
          <a:p>
            <a:endParaRPr lang="zh-HK" altLang="en-US" dirty="0"/>
          </a:p>
        </p:txBody>
      </p:sp>
    </p:spTree>
    <p:extLst>
      <p:ext uri="{BB962C8B-B14F-4D97-AF65-F5344CB8AC3E}">
        <p14:creationId xmlns:p14="http://schemas.microsoft.com/office/powerpoint/2010/main" val="40411626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397396B-8A70-4E6D-B130-254394710B6F}"/>
              </a:ext>
            </a:extLst>
          </p:cNvPr>
          <p:cNvSpPr>
            <a:spLocks noGrp="1"/>
          </p:cNvSpPr>
          <p:nvPr>
            <p:ph type="title"/>
          </p:nvPr>
        </p:nvSpPr>
        <p:spPr>
          <a:xfrm>
            <a:off x="677334" y="609600"/>
            <a:ext cx="8596668" cy="1320800"/>
          </a:xfrm>
        </p:spPr>
        <p:txBody>
          <a:bodyPr>
            <a:normAutofit/>
          </a:bodyPr>
          <a:lstStyle/>
          <a:p>
            <a:r>
              <a:rPr lang="en-US" altLang="zh-HK" b="1" dirty="0"/>
              <a:t>Which city offers more ethnic cuisines?</a:t>
            </a:r>
            <a:br>
              <a:rPr lang="zh-TW" altLang="zh-HK" dirty="0"/>
            </a:br>
            <a:endParaRPr lang="zh-HK" altLang="en-US" dirty="0"/>
          </a:p>
        </p:txBody>
      </p:sp>
      <p:pic>
        <p:nvPicPr>
          <p:cNvPr id="8" name="內容版面配置區 3" descr="一張含有 文字 的圖片&#10;&#10;自動產生的描述">
            <a:extLst>
              <a:ext uri="{FF2B5EF4-FFF2-40B4-BE49-F238E27FC236}">
                <a16:creationId xmlns:a16="http://schemas.microsoft.com/office/drawing/2014/main" id="{52D1ED56-961B-47BA-B1B0-1907618BF341}"/>
              </a:ext>
            </a:extLst>
          </p:cNvPr>
          <p:cNvPicPr>
            <a:picLocks/>
          </p:cNvPicPr>
          <p:nvPr/>
        </p:nvPicPr>
        <p:blipFill>
          <a:blip r:embed="rId2"/>
          <a:stretch>
            <a:fillRect/>
          </a:stretch>
        </p:blipFill>
        <p:spPr>
          <a:xfrm>
            <a:off x="883746" y="2159663"/>
            <a:ext cx="2593101" cy="4214556"/>
          </a:xfrm>
          <a:prstGeom prst="rect">
            <a:avLst/>
          </a:prstGeom>
        </p:spPr>
      </p:pic>
      <p:sp>
        <p:nvSpPr>
          <p:cNvPr id="10" name="Content Placeholder 9">
            <a:extLst>
              <a:ext uri="{FF2B5EF4-FFF2-40B4-BE49-F238E27FC236}">
                <a16:creationId xmlns:a16="http://schemas.microsoft.com/office/drawing/2014/main" id="{942505BA-7DBD-438D-BFCB-6FCD9CCA787E}"/>
              </a:ext>
            </a:extLst>
          </p:cNvPr>
          <p:cNvSpPr>
            <a:spLocks noGrp="1"/>
          </p:cNvSpPr>
          <p:nvPr>
            <p:ph idx="1"/>
          </p:nvPr>
        </p:nvSpPr>
        <p:spPr>
          <a:xfrm>
            <a:off x="6329363" y="2160589"/>
            <a:ext cx="2944638" cy="3880773"/>
          </a:xfrm>
        </p:spPr>
        <p:txBody>
          <a:bodyPr>
            <a:normAutofit fontScale="92500" lnSpcReduction="10000"/>
          </a:bodyPr>
          <a:lstStyle/>
          <a:p>
            <a:r>
              <a:rPr lang="en-US" altLang="zh-HK" dirty="0"/>
              <a:t>A city that placates a wide variety of tastes offers more flexibility for restaurant owners to formulate their business plans</a:t>
            </a:r>
          </a:p>
          <a:p>
            <a:r>
              <a:rPr lang="en-US" altLang="zh-TW" dirty="0"/>
              <a:t>M</a:t>
            </a:r>
            <a:r>
              <a:rPr lang="en-US" altLang="zh-HK" dirty="0"/>
              <a:t>any of the items under Hong Kong can be categorized as Chinese Restaurants, such as ‘Cantonese’, ‘Beijing’, ‘Hong Kong’ and ‘Shanghai’ restaurants</a:t>
            </a:r>
          </a:p>
          <a:p>
            <a:r>
              <a:rPr lang="en-US" altLang="zh-HK" dirty="0"/>
              <a:t>Singapore offers more types of ethnic cuisines</a:t>
            </a:r>
          </a:p>
        </p:txBody>
      </p:sp>
      <p:pic>
        <p:nvPicPr>
          <p:cNvPr id="5" name="圖片 4" descr="一張含有 螢幕擷取畫面 的圖片&#10;&#10;自動產生的描述">
            <a:extLst>
              <a:ext uri="{FF2B5EF4-FFF2-40B4-BE49-F238E27FC236}">
                <a16:creationId xmlns:a16="http://schemas.microsoft.com/office/drawing/2014/main" id="{4D308280-CA6D-41F2-9ED6-5A6FA24CE2FD}"/>
              </a:ext>
            </a:extLst>
          </p:cNvPr>
          <p:cNvPicPr/>
          <p:nvPr/>
        </p:nvPicPr>
        <p:blipFill>
          <a:blip r:embed="rId3"/>
          <a:stretch>
            <a:fillRect/>
          </a:stretch>
        </p:blipFill>
        <p:spPr>
          <a:xfrm>
            <a:off x="3761576" y="2158073"/>
            <a:ext cx="2405308" cy="4147033"/>
          </a:xfrm>
          <a:prstGeom prst="rect">
            <a:avLst/>
          </a:prstGeom>
        </p:spPr>
      </p:pic>
      <p:sp>
        <p:nvSpPr>
          <p:cNvPr id="6" name="文字方塊 5">
            <a:extLst>
              <a:ext uri="{FF2B5EF4-FFF2-40B4-BE49-F238E27FC236}">
                <a16:creationId xmlns:a16="http://schemas.microsoft.com/office/drawing/2014/main" id="{DF16163E-B535-4B4E-A4C8-132961BACF90}"/>
              </a:ext>
            </a:extLst>
          </p:cNvPr>
          <p:cNvSpPr txBox="1"/>
          <p:nvPr/>
        </p:nvSpPr>
        <p:spPr>
          <a:xfrm>
            <a:off x="1193962" y="6248400"/>
            <a:ext cx="1873239" cy="369332"/>
          </a:xfrm>
          <a:prstGeom prst="rect">
            <a:avLst/>
          </a:prstGeom>
          <a:noFill/>
        </p:spPr>
        <p:txBody>
          <a:bodyPr wrap="square" rtlCol="0">
            <a:spAutoFit/>
          </a:bodyPr>
          <a:lstStyle/>
          <a:p>
            <a:endParaRPr lang="zh-HK" altLang="en-US" dirty="0"/>
          </a:p>
        </p:txBody>
      </p:sp>
      <p:sp>
        <p:nvSpPr>
          <p:cNvPr id="7" name="文字方塊 6">
            <a:extLst>
              <a:ext uri="{FF2B5EF4-FFF2-40B4-BE49-F238E27FC236}">
                <a16:creationId xmlns:a16="http://schemas.microsoft.com/office/drawing/2014/main" id="{DB0B1B28-1E8E-407C-815B-F72BAF6F5595}"/>
              </a:ext>
            </a:extLst>
          </p:cNvPr>
          <p:cNvSpPr txBox="1"/>
          <p:nvPr/>
        </p:nvSpPr>
        <p:spPr>
          <a:xfrm>
            <a:off x="3761576" y="1649220"/>
            <a:ext cx="2127367" cy="369332"/>
          </a:xfrm>
          <a:prstGeom prst="rect">
            <a:avLst/>
          </a:prstGeom>
          <a:noFill/>
        </p:spPr>
        <p:txBody>
          <a:bodyPr wrap="square" rtlCol="0">
            <a:spAutoFit/>
          </a:bodyPr>
          <a:lstStyle/>
          <a:p>
            <a:r>
              <a:rPr lang="en-US" altLang="zh-HK" dirty="0"/>
              <a:t>Singapore</a:t>
            </a:r>
          </a:p>
        </p:txBody>
      </p:sp>
      <p:sp>
        <p:nvSpPr>
          <p:cNvPr id="12" name="文字方塊 11">
            <a:extLst>
              <a:ext uri="{FF2B5EF4-FFF2-40B4-BE49-F238E27FC236}">
                <a16:creationId xmlns:a16="http://schemas.microsoft.com/office/drawing/2014/main" id="{62DB78F4-719B-4449-A5D7-C862AE9D7F73}"/>
              </a:ext>
            </a:extLst>
          </p:cNvPr>
          <p:cNvSpPr txBox="1"/>
          <p:nvPr/>
        </p:nvSpPr>
        <p:spPr>
          <a:xfrm>
            <a:off x="1036146" y="1649220"/>
            <a:ext cx="2127367" cy="369332"/>
          </a:xfrm>
          <a:prstGeom prst="rect">
            <a:avLst/>
          </a:prstGeom>
          <a:noFill/>
        </p:spPr>
        <p:txBody>
          <a:bodyPr wrap="square" rtlCol="0">
            <a:spAutoFit/>
          </a:bodyPr>
          <a:lstStyle/>
          <a:p>
            <a:r>
              <a:rPr lang="en-US" altLang="zh-HK" dirty="0"/>
              <a:t>Hong Kong </a:t>
            </a:r>
          </a:p>
        </p:txBody>
      </p:sp>
    </p:spTree>
    <p:extLst>
      <p:ext uri="{BB962C8B-B14F-4D97-AF65-F5344CB8AC3E}">
        <p14:creationId xmlns:p14="http://schemas.microsoft.com/office/powerpoint/2010/main" val="11693211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397396B-8A70-4E6D-B130-254394710B6F}"/>
              </a:ext>
            </a:extLst>
          </p:cNvPr>
          <p:cNvSpPr>
            <a:spLocks noGrp="1"/>
          </p:cNvSpPr>
          <p:nvPr>
            <p:ph type="title"/>
          </p:nvPr>
        </p:nvSpPr>
        <p:spPr>
          <a:xfrm>
            <a:off x="677334" y="609600"/>
            <a:ext cx="8596668" cy="1320800"/>
          </a:xfrm>
        </p:spPr>
        <p:txBody>
          <a:bodyPr anchor="t">
            <a:normAutofit/>
          </a:bodyPr>
          <a:lstStyle/>
          <a:p>
            <a:r>
              <a:rPr lang="en-US" altLang="zh-HK" b="1" dirty="0"/>
              <a:t>Which city is a better place to open a coffee shop?</a:t>
            </a:r>
            <a:endParaRPr lang="zh-HK" altLang="en-US" dirty="0"/>
          </a:p>
        </p:txBody>
      </p:sp>
      <p:sp>
        <p:nvSpPr>
          <p:cNvPr id="3" name="內容版面配置區 2">
            <a:extLst>
              <a:ext uri="{FF2B5EF4-FFF2-40B4-BE49-F238E27FC236}">
                <a16:creationId xmlns:a16="http://schemas.microsoft.com/office/drawing/2014/main" id="{7571D9EA-5BC0-4D73-B84D-4EABEA842382}"/>
              </a:ext>
            </a:extLst>
          </p:cNvPr>
          <p:cNvSpPr>
            <a:spLocks noGrp="1"/>
          </p:cNvSpPr>
          <p:nvPr>
            <p:ph idx="1"/>
          </p:nvPr>
        </p:nvSpPr>
        <p:spPr>
          <a:xfrm>
            <a:off x="6336287" y="2160589"/>
            <a:ext cx="2934714" cy="3880773"/>
          </a:xfrm>
        </p:spPr>
        <p:txBody>
          <a:bodyPr>
            <a:normAutofit/>
          </a:bodyPr>
          <a:lstStyle/>
          <a:p>
            <a:r>
              <a:rPr lang="en-US" altLang="zh-HK" dirty="0"/>
              <a:t>Comparison of the Top 5 categories of venues in both cities</a:t>
            </a:r>
          </a:p>
          <a:p>
            <a:endParaRPr lang="en-US" altLang="zh-HK" dirty="0"/>
          </a:p>
          <a:p>
            <a:r>
              <a:rPr lang="en-US" altLang="zh-TW" dirty="0"/>
              <a:t>Singapore stands out with a large number of coffee shops </a:t>
            </a:r>
            <a:endParaRPr lang="zh-HK" altLang="en-US" dirty="0"/>
          </a:p>
        </p:txBody>
      </p:sp>
      <p:pic>
        <p:nvPicPr>
          <p:cNvPr id="4" name="圖片 3">
            <a:extLst>
              <a:ext uri="{FF2B5EF4-FFF2-40B4-BE49-F238E27FC236}">
                <a16:creationId xmlns:a16="http://schemas.microsoft.com/office/drawing/2014/main" id="{F2D0884B-F8A2-469D-8FBA-122F57A8C92D}"/>
              </a:ext>
            </a:extLst>
          </p:cNvPr>
          <p:cNvPicPr>
            <a:picLocks noChangeAspect="1"/>
          </p:cNvPicPr>
          <p:nvPr/>
        </p:nvPicPr>
        <p:blipFill rotWithShape="1">
          <a:blip r:embed="rId2"/>
          <a:srcRect l="1944" t="16216" r="4618" b="-2355"/>
          <a:stretch/>
        </p:blipFill>
        <p:spPr>
          <a:xfrm>
            <a:off x="0" y="2788920"/>
            <a:ext cx="6379630" cy="3131820"/>
          </a:xfrm>
          <a:prstGeom prst="rect">
            <a:avLst/>
          </a:prstGeom>
        </p:spPr>
      </p:pic>
      <p:sp>
        <p:nvSpPr>
          <p:cNvPr id="5" name="文字方塊 4">
            <a:extLst>
              <a:ext uri="{FF2B5EF4-FFF2-40B4-BE49-F238E27FC236}">
                <a16:creationId xmlns:a16="http://schemas.microsoft.com/office/drawing/2014/main" id="{8373A629-0D18-4774-88DC-6661C849E04F}"/>
              </a:ext>
            </a:extLst>
          </p:cNvPr>
          <p:cNvSpPr txBox="1"/>
          <p:nvPr/>
        </p:nvSpPr>
        <p:spPr>
          <a:xfrm>
            <a:off x="677334" y="2017015"/>
            <a:ext cx="2127367" cy="369332"/>
          </a:xfrm>
          <a:prstGeom prst="rect">
            <a:avLst/>
          </a:prstGeom>
          <a:noFill/>
        </p:spPr>
        <p:txBody>
          <a:bodyPr wrap="square" rtlCol="0">
            <a:spAutoFit/>
          </a:bodyPr>
          <a:lstStyle/>
          <a:p>
            <a:r>
              <a:rPr lang="en-US" altLang="zh-HK" dirty="0"/>
              <a:t>Singapore</a:t>
            </a:r>
          </a:p>
        </p:txBody>
      </p:sp>
      <p:sp>
        <p:nvSpPr>
          <p:cNvPr id="6" name="文字方塊 5">
            <a:extLst>
              <a:ext uri="{FF2B5EF4-FFF2-40B4-BE49-F238E27FC236}">
                <a16:creationId xmlns:a16="http://schemas.microsoft.com/office/drawing/2014/main" id="{34D29F4E-5753-467A-B080-921BAD56E4C0}"/>
              </a:ext>
            </a:extLst>
          </p:cNvPr>
          <p:cNvSpPr txBox="1"/>
          <p:nvPr/>
        </p:nvSpPr>
        <p:spPr>
          <a:xfrm>
            <a:off x="3320815" y="2017015"/>
            <a:ext cx="2127367" cy="369332"/>
          </a:xfrm>
          <a:prstGeom prst="rect">
            <a:avLst/>
          </a:prstGeom>
          <a:noFill/>
        </p:spPr>
        <p:txBody>
          <a:bodyPr wrap="square" rtlCol="0">
            <a:spAutoFit/>
          </a:bodyPr>
          <a:lstStyle/>
          <a:p>
            <a:r>
              <a:rPr lang="en-US" altLang="zh-HK" dirty="0"/>
              <a:t>Hong Kong </a:t>
            </a:r>
          </a:p>
        </p:txBody>
      </p:sp>
    </p:spTree>
    <p:extLst>
      <p:ext uri="{BB962C8B-B14F-4D97-AF65-F5344CB8AC3E}">
        <p14:creationId xmlns:p14="http://schemas.microsoft.com/office/powerpoint/2010/main" val="17601720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722A1AF-8AD1-449D-B890-B94F7F67150B}"/>
              </a:ext>
            </a:extLst>
          </p:cNvPr>
          <p:cNvSpPr>
            <a:spLocks noGrp="1"/>
          </p:cNvSpPr>
          <p:nvPr>
            <p:ph type="title"/>
          </p:nvPr>
        </p:nvSpPr>
        <p:spPr>
          <a:xfrm>
            <a:off x="675065" y="609600"/>
            <a:ext cx="2930518" cy="1320800"/>
          </a:xfrm>
        </p:spPr>
        <p:txBody>
          <a:bodyPr vert="horz" lIns="91440" tIns="45720" rIns="91440" bIns="45720" rtlCol="0" anchor="ctr">
            <a:normAutofit/>
          </a:bodyPr>
          <a:lstStyle/>
          <a:p>
            <a:pPr>
              <a:lnSpc>
                <a:spcPct val="90000"/>
              </a:lnSpc>
            </a:pPr>
            <a:r>
              <a:rPr lang="en-US" altLang="zh-HK" sz="2800" b="1" dirty="0"/>
              <a:t>Factoring in the Starbucks effect</a:t>
            </a:r>
            <a:endParaRPr lang="en-US" altLang="zh-HK" sz="2800" dirty="0"/>
          </a:p>
        </p:txBody>
      </p:sp>
      <p:sp>
        <p:nvSpPr>
          <p:cNvPr id="3" name="內容版面配置區 2">
            <a:extLst>
              <a:ext uri="{FF2B5EF4-FFF2-40B4-BE49-F238E27FC236}">
                <a16:creationId xmlns:a16="http://schemas.microsoft.com/office/drawing/2014/main" id="{BCCCF721-FF4A-41E2-ACA0-A1E7FFB58481}"/>
              </a:ext>
            </a:extLst>
          </p:cNvPr>
          <p:cNvSpPr>
            <a:spLocks noGrp="1"/>
          </p:cNvSpPr>
          <p:nvPr>
            <p:ph idx="1"/>
          </p:nvPr>
        </p:nvSpPr>
        <p:spPr>
          <a:xfrm>
            <a:off x="671361" y="2160589"/>
            <a:ext cx="2930517" cy="3880773"/>
          </a:xfrm>
        </p:spPr>
        <p:txBody>
          <a:bodyPr vert="horz" lIns="91440" tIns="45720" rIns="91440" bIns="45720" rtlCol="0">
            <a:normAutofit/>
          </a:bodyPr>
          <a:lstStyle/>
          <a:p>
            <a:pPr marL="0" indent="0">
              <a:buNone/>
            </a:pPr>
            <a:r>
              <a:rPr lang="en-US" altLang="zh-HK" dirty="0"/>
              <a:t>Location of Starbucks around Central, Hong Kong(top) and Downton Core, Singapore(bottom)</a:t>
            </a:r>
          </a:p>
          <a:p>
            <a:pPr marL="0" indent="0">
              <a:buNone/>
            </a:pPr>
            <a:endParaRPr lang="en-US" altLang="zh-HK" dirty="0"/>
          </a:p>
          <a:p>
            <a:pPr marL="0" indent="0">
              <a:buNone/>
            </a:pPr>
            <a:r>
              <a:rPr lang="en-US" altLang="zh-HK" dirty="0"/>
              <a:t>Number of Starbucks in Central, Hong Kong outnumbers Downtown Core, Singapore by 19 to 9</a:t>
            </a:r>
          </a:p>
        </p:txBody>
      </p:sp>
      <p:pic>
        <p:nvPicPr>
          <p:cNvPr id="4" name="圖片 3">
            <a:extLst>
              <a:ext uri="{FF2B5EF4-FFF2-40B4-BE49-F238E27FC236}">
                <a16:creationId xmlns:a16="http://schemas.microsoft.com/office/drawing/2014/main" id="{ECE5E12D-8516-4650-85F0-B554946900C5}"/>
              </a:ext>
            </a:extLst>
          </p:cNvPr>
          <p:cNvPicPr/>
          <p:nvPr/>
        </p:nvPicPr>
        <p:blipFill rotWithShape="1">
          <a:blip r:embed="rId2"/>
          <a:srcRect l="2039" r="3708" b="-3"/>
          <a:stretch/>
        </p:blipFill>
        <p:spPr>
          <a:xfrm>
            <a:off x="4290786" y="358140"/>
            <a:ext cx="4349939" cy="2853207"/>
          </a:xfrm>
          <a:prstGeom prst="rect">
            <a:avLst/>
          </a:prstGeom>
        </p:spPr>
      </p:pic>
      <p:pic>
        <p:nvPicPr>
          <p:cNvPr id="5" name="圖片 4">
            <a:extLst>
              <a:ext uri="{FF2B5EF4-FFF2-40B4-BE49-F238E27FC236}">
                <a16:creationId xmlns:a16="http://schemas.microsoft.com/office/drawing/2014/main" id="{863D6674-F722-411B-B483-9CA252A073F8}"/>
              </a:ext>
            </a:extLst>
          </p:cNvPr>
          <p:cNvPicPr/>
          <p:nvPr/>
        </p:nvPicPr>
        <p:blipFill rotWithShape="1">
          <a:blip r:embed="rId3"/>
          <a:srcRect r="4256"/>
          <a:stretch/>
        </p:blipFill>
        <p:spPr>
          <a:xfrm>
            <a:off x="4291947" y="3470918"/>
            <a:ext cx="4349938" cy="2977020"/>
          </a:xfrm>
          <a:prstGeom prst="rect">
            <a:avLst/>
          </a:prstGeom>
        </p:spPr>
      </p:pic>
    </p:spTree>
    <p:extLst>
      <p:ext uri="{BB962C8B-B14F-4D97-AF65-F5344CB8AC3E}">
        <p14:creationId xmlns:p14="http://schemas.microsoft.com/office/powerpoint/2010/main" val="18441931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722A1AF-8AD1-449D-B890-B94F7F67150B}"/>
              </a:ext>
            </a:extLst>
          </p:cNvPr>
          <p:cNvSpPr>
            <a:spLocks noGrp="1"/>
          </p:cNvSpPr>
          <p:nvPr>
            <p:ph type="title"/>
          </p:nvPr>
        </p:nvSpPr>
        <p:spPr>
          <a:xfrm>
            <a:off x="675065" y="609600"/>
            <a:ext cx="2930518" cy="1320800"/>
          </a:xfrm>
        </p:spPr>
        <p:txBody>
          <a:bodyPr vert="horz" lIns="91440" tIns="45720" rIns="91440" bIns="45720" rtlCol="0" anchor="ctr">
            <a:normAutofit/>
          </a:bodyPr>
          <a:lstStyle/>
          <a:p>
            <a:pPr>
              <a:lnSpc>
                <a:spcPct val="90000"/>
              </a:lnSpc>
            </a:pPr>
            <a:r>
              <a:rPr lang="en-US" altLang="zh-HK" sz="2800" b="1" dirty="0"/>
              <a:t>Considering Non-Starbucks coffee shops…</a:t>
            </a:r>
            <a:endParaRPr lang="en-US" altLang="zh-HK" sz="2800" dirty="0"/>
          </a:p>
        </p:txBody>
      </p:sp>
      <p:sp>
        <p:nvSpPr>
          <p:cNvPr id="3" name="內容版面配置區 2">
            <a:extLst>
              <a:ext uri="{FF2B5EF4-FFF2-40B4-BE49-F238E27FC236}">
                <a16:creationId xmlns:a16="http://schemas.microsoft.com/office/drawing/2014/main" id="{BCCCF721-FF4A-41E2-ACA0-A1E7FFB58481}"/>
              </a:ext>
            </a:extLst>
          </p:cNvPr>
          <p:cNvSpPr>
            <a:spLocks noGrp="1"/>
          </p:cNvSpPr>
          <p:nvPr>
            <p:ph idx="1"/>
          </p:nvPr>
        </p:nvSpPr>
        <p:spPr>
          <a:xfrm>
            <a:off x="671361" y="2160589"/>
            <a:ext cx="2930517" cy="3880773"/>
          </a:xfrm>
        </p:spPr>
        <p:txBody>
          <a:bodyPr vert="horz" lIns="91440" tIns="45720" rIns="91440" bIns="45720" rtlCol="0">
            <a:normAutofit/>
          </a:bodyPr>
          <a:lstStyle/>
          <a:p>
            <a:pPr marL="0" indent="0">
              <a:buNone/>
            </a:pPr>
            <a:r>
              <a:rPr lang="en-US" altLang="zh-HK" dirty="0"/>
              <a:t>Location of coffee shops around Central, Hong Kong(top) and Downton Core, Singapore(bottom)</a:t>
            </a:r>
          </a:p>
          <a:p>
            <a:pPr marL="0" indent="0">
              <a:buNone/>
            </a:pPr>
            <a:endParaRPr lang="en-US" altLang="zh-HK" dirty="0"/>
          </a:p>
          <a:p>
            <a:pPr marL="0" indent="0">
              <a:buNone/>
            </a:pPr>
            <a:r>
              <a:rPr lang="en-US" altLang="zh-TW" dirty="0"/>
              <a:t>M</a:t>
            </a:r>
            <a:r>
              <a:rPr lang="en-US" altLang="zh-HK" dirty="0"/>
              <a:t>ore non-Starbucks coffee shops around Downtown Core, Singapore</a:t>
            </a:r>
            <a:r>
              <a:rPr lang="en-US" altLang="zh-TW" dirty="0"/>
              <a:t>.</a:t>
            </a:r>
            <a:r>
              <a:rPr lang="en-US" altLang="zh-HK" dirty="0"/>
              <a:t> </a:t>
            </a:r>
            <a:r>
              <a:rPr lang="en-US" altLang="zh-TW" dirty="0"/>
              <a:t>M</a:t>
            </a:r>
            <a:r>
              <a:rPr lang="en-US" altLang="zh-HK" dirty="0"/>
              <a:t>any of them are closer to the city center than Starbucks </a:t>
            </a:r>
          </a:p>
        </p:txBody>
      </p:sp>
      <p:pic>
        <p:nvPicPr>
          <p:cNvPr id="8" name="圖片 7">
            <a:extLst>
              <a:ext uri="{FF2B5EF4-FFF2-40B4-BE49-F238E27FC236}">
                <a16:creationId xmlns:a16="http://schemas.microsoft.com/office/drawing/2014/main" id="{5B87128B-5FF2-4F6B-BC56-6CCAC93AF1DB}"/>
              </a:ext>
            </a:extLst>
          </p:cNvPr>
          <p:cNvPicPr/>
          <p:nvPr/>
        </p:nvPicPr>
        <p:blipFill>
          <a:blip r:embed="rId2"/>
          <a:stretch>
            <a:fillRect/>
          </a:stretch>
        </p:blipFill>
        <p:spPr>
          <a:xfrm>
            <a:off x="4356239" y="382772"/>
            <a:ext cx="4303980" cy="2828575"/>
          </a:xfrm>
          <a:prstGeom prst="rect">
            <a:avLst/>
          </a:prstGeom>
        </p:spPr>
      </p:pic>
      <p:pic>
        <p:nvPicPr>
          <p:cNvPr id="10" name="圖片 9">
            <a:extLst>
              <a:ext uri="{FF2B5EF4-FFF2-40B4-BE49-F238E27FC236}">
                <a16:creationId xmlns:a16="http://schemas.microsoft.com/office/drawing/2014/main" id="{BAEA576F-5309-4D99-AFC4-B036A51D633F}"/>
              </a:ext>
            </a:extLst>
          </p:cNvPr>
          <p:cNvPicPr/>
          <p:nvPr/>
        </p:nvPicPr>
        <p:blipFill>
          <a:blip r:embed="rId3"/>
          <a:stretch>
            <a:fillRect/>
          </a:stretch>
        </p:blipFill>
        <p:spPr>
          <a:xfrm>
            <a:off x="4356239" y="3439020"/>
            <a:ext cx="4303980" cy="2887352"/>
          </a:xfrm>
          <a:prstGeom prst="rect">
            <a:avLst/>
          </a:prstGeom>
        </p:spPr>
      </p:pic>
    </p:spTree>
    <p:extLst>
      <p:ext uri="{BB962C8B-B14F-4D97-AF65-F5344CB8AC3E}">
        <p14:creationId xmlns:p14="http://schemas.microsoft.com/office/powerpoint/2010/main" val="1200896998"/>
      </p:ext>
    </p:extLst>
  </p:cSld>
  <p:clrMapOvr>
    <a:masterClrMapping/>
  </p:clrMapOvr>
</p:sld>
</file>

<file path=ppt/theme/theme1.xml><?xml version="1.0" encoding="utf-8"?>
<a:theme xmlns:a="http://schemas.openxmlformats.org/drawingml/2006/main" name="多面向">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otalTime>107</TotalTime>
  <Words>528</Words>
  <Application>Microsoft Office PowerPoint</Application>
  <PresentationFormat>寬螢幕</PresentationFormat>
  <Paragraphs>38</Paragraphs>
  <Slides>11</Slides>
  <Notes>0</Notes>
  <HiddenSlides>0</HiddenSlides>
  <MMClips>0</MMClips>
  <ScaleCrop>false</ScaleCrop>
  <HeadingPairs>
    <vt:vector size="6" baseType="variant">
      <vt:variant>
        <vt:lpstr>使用字型</vt:lpstr>
      </vt:variant>
      <vt:variant>
        <vt:i4>3</vt:i4>
      </vt:variant>
      <vt:variant>
        <vt:lpstr>佈景主題</vt:lpstr>
      </vt:variant>
      <vt:variant>
        <vt:i4>1</vt:i4>
      </vt:variant>
      <vt:variant>
        <vt:lpstr>投影片標題</vt:lpstr>
      </vt:variant>
      <vt:variant>
        <vt:i4>11</vt:i4>
      </vt:variant>
    </vt:vector>
  </HeadingPairs>
  <TitlesOfParts>
    <vt:vector size="15" baseType="lpstr">
      <vt:lpstr>Arial</vt:lpstr>
      <vt:lpstr>Trebuchet MS</vt:lpstr>
      <vt:lpstr>Wingdings 3</vt:lpstr>
      <vt:lpstr>多面向</vt:lpstr>
      <vt:lpstr>The Battle of Neighborhoods </vt:lpstr>
      <vt:lpstr>Introduction -Hong Kong vs Singapore: Where to open a restaurant/coffee shop?  </vt:lpstr>
      <vt:lpstr>Problem</vt:lpstr>
      <vt:lpstr>Data acquisition and cleaning</vt:lpstr>
      <vt:lpstr>Exploratory Data Analysis and Results  </vt:lpstr>
      <vt:lpstr>Which city offers more ethnic cuisines? </vt:lpstr>
      <vt:lpstr>Which city is a better place to open a coffee shop?</vt:lpstr>
      <vt:lpstr>Factoring in the Starbucks effect</vt:lpstr>
      <vt:lpstr>Considering Non-Starbucks coffee shops…</vt:lpstr>
      <vt:lpstr>Non-Starbucks around Downtown Core, Singapore</vt:lpstr>
      <vt:lpstr>Discussion and 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Project-The Battle of Neighborhoods </dc:title>
  <dc:creator>teny siu</dc:creator>
  <cp:lastModifiedBy>teny siu</cp:lastModifiedBy>
  <cp:revision>14</cp:revision>
  <dcterms:created xsi:type="dcterms:W3CDTF">2019-05-01T08:06:11Z</dcterms:created>
  <dcterms:modified xsi:type="dcterms:W3CDTF">2019-05-01T12:14:11Z</dcterms:modified>
</cp:coreProperties>
</file>